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3" r:id="rId3"/>
    <p:sldId id="264" r:id="rId4"/>
    <p:sldId id="265" r:id="rId5"/>
    <p:sldId id="276" r:id="rId6"/>
    <p:sldId id="277" r:id="rId7"/>
    <p:sldId id="266" r:id="rId8"/>
    <p:sldId id="267" r:id="rId9"/>
    <p:sldId id="268" r:id="rId10"/>
    <p:sldId id="270" r:id="rId11"/>
    <p:sldId id="269" r:id="rId12"/>
    <p:sldId id="278" r:id="rId13"/>
    <p:sldId id="271" r:id="rId14"/>
    <p:sldId id="274" r:id="rId15"/>
    <p:sldId id="272" r:id="rId16"/>
    <p:sldId id="273" r:id="rId17"/>
    <p:sldId id="279" r:id="rId18"/>
    <p:sldId id="275" r:id="rId19"/>
    <p:sldId id="283" r:id="rId20"/>
    <p:sldId id="280" r:id="rId21"/>
    <p:sldId id="281" r:id="rId22"/>
    <p:sldId id="282" r:id="rId23"/>
  </p:sldIdLst>
  <p:sldSz cx="9144000" cy="6858000" type="screen4x3"/>
  <p:notesSz cx="6797675" cy="9874250"/>
  <p:embeddedFontLst>
    <p:embeddedFont>
      <p:font typeface="Cambria Math" panose="02040503050406030204" pitchFamily="18" charset="0"/>
      <p:regular r:id="rId26"/>
    </p:embeddedFont>
    <p:embeddedFont>
      <p:font typeface="Garamond" panose="02020404030301010803" pitchFamily="18" charset="0"/>
      <p:regular r:id="rId27"/>
      <p:bold r:id="rId28"/>
      <p:italic r:id="rId29"/>
      <p:boldItalic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ghyoon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8B5EE"/>
    <a:srgbClr val="5283BE"/>
    <a:srgbClr val="2D872D"/>
    <a:srgbClr val="339933"/>
    <a:srgbClr val="008000"/>
    <a:srgbClr val="0000CC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 autoAdjust="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720" y="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Byeongki" userId="b33dd618e581912c" providerId="LiveId" clId="{B8063012-6D6A-4F4F-AF14-0D8F7FBB874B}"/>
    <pc:docChg chg="undo custSel addSld delSld modSld">
      <pc:chgData name="Jeong Byeongki" userId="b33dd618e581912c" providerId="LiveId" clId="{B8063012-6D6A-4F4F-AF14-0D8F7FBB874B}" dt="2019-03-11T12:27:39.990" v="4581" actId="20577"/>
      <pc:docMkLst>
        <pc:docMk/>
      </pc:docMkLst>
      <pc:sldChg chg="modSp">
        <pc:chgData name="Jeong Byeongki" userId="b33dd618e581912c" providerId="LiveId" clId="{B8063012-6D6A-4F4F-AF14-0D8F7FBB874B}" dt="2019-03-08T04:51:54.009" v="33" actId="20577"/>
        <pc:sldMkLst>
          <pc:docMk/>
          <pc:sldMk cId="1940964419" sldId="256"/>
        </pc:sldMkLst>
        <pc:spChg chg="mod">
          <ac:chgData name="Jeong Byeongki" userId="b33dd618e581912c" providerId="LiveId" clId="{B8063012-6D6A-4F4F-AF14-0D8F7FBB874B}" dt="2019-03-08T04:51:54.009" v="33" actId="20577"/>
          <ac:spMkLst>
            <pc:docMk/>
            <pc:sldMk cId="1940964419" sldId="256"/>
            <ac:spMk id="2" creationId="{00000000-0000-0000-0000-000000000000}"/>
          </ac:spMkLst>
        </pc:spChg>
      </pc:sldChg>
      <pc:sldChg chg="modSp">
        <pc:chgData name="Jeong Byeongki" userId="b33dd618e581912c" providerId="LiveId" clId="{B8063012-6D6A-4F4F-AF14-0D8F7FBB874B}" dt="2019-03-11T12:19:01.516" v="4551" actId="20577"/>
        <pc:sldMkLst>
          <pc:docMk/>
          <pc:sldMk cId="1306793732" sldId="257"/>
        </pc:sldMkLst>
        <pc:spChg chg="mod">
          <ac:chgData name="Jeong Byeongki" userId="b33dd618e581912c" providerId="LiveId" clId="{B8063012-6D6A-4F4F-AF14-0D8F7FBB874B}" dt="2019-03-11T06:29:17.365" v="2087" actId="20577"/>
          <ac:spMkLst>
            <pc:docMk/>
            <pc:sldMk cId="1306793732" sldId="257"/>
            <ac:spMk id="2" creationId="{9D62BE32-9A91-4AD4-BF43-650BB3D52293}"/>
          </ac:spMkLst>
        </pc:spChg>
        <pc:spChg chg="mod">
          <ac:chgData name="Jeong Byeongki" userId="b33dd618e581912c" providerId="LiveId" clId="{B8063012-6D6A-4F4F-AF14-0D8F7FBB874B}" dt="2019-03-11T12:19:01.516" v="4551" actId="20577"/>
          <ac:spMkLst>
            <pc:docMk/>
            <pc:sldMk cId="1306793732" sldId="257"/>
            <ac:spMk id="3" creationId="{0C075135-7DF2-46F7-A9E5-D4D4C3230308}"/>
          </ac:spMkLst>
        </pc:spChg>
      </pc:sldChg>
    </pc:docChg>
  </pc:docChgLst>
  <pc:docChgLst>
    <pc:chgData name="Jeong Byeongki" userId="b33dd618e581912c" providerId="LiveId" clId="{DA093C85-436B-452F-A46D-31634517D781}"/>
    <pc:docChg chg="custSel addSld modSld">
      <pc:chgData name="Jeong Byeongki" userId="b33dd618e581912c" providerId="LiveId" clId="{DA093C85-436B-452F-A46D-31634517D781}" dt="2019-05-02T08:05:53.509" v="892" actId="20577"/>
      <pc:docMkLst>
        <pc:docMk/>
      </pc:docMkLst>
      <pc:sldChg chg="modSp">
        <pc:chgData name="Jeong Byeongki" userId="b33dd618e581912c" providerId="LiveId" clId="{DA093C85-436B-452F-A46D-31634517D781}" dt="2019-05-02T08:05:53.509" v="892" actId="20577"/>
        <pc:sldMkLst>
          <pc:docMk/>
          <pc:sldMk cId="1306793732" sldId="257"/>
        </pc:sldMkLst>
        <pc:spChg chg="mod">
          <ac:chgData name="Jeong Byeongki" userId="b33dd618e581912c" providerId="LiveId" clId="{DA093C85-436B-452F-A46D-31634517D781}" dt="2019-05-02T08:05:53.509" v="892" actId="20577"/>
          <ac:spMkLst>
            <pc:docMk/>
            <pc:sldMk cId="1306793732" sldId="257"/>
            <ac:spMk id="3" creationId="{0C075135-7DF2-46F7-A9E5-D4D4C3230308}"/>
          </ac:spMkLst>
        </pc:spChg>
      </pc:sldChg>
    </pc:docChg>
  </pc:docChgLst>
  <pc:docChgLst>
    <pc:chgData name="Jeong Byeongki" userId="b33dd618e581912c" providerId="LiveId" clId="{E16DC751-4638-4AAD-BE24-C3EB8E8DF1AE}"/>
    <pc:docChg chg="modSld">
      <pc:chgData name="Jeong Byeongki" userId="b33dd618e581912c" providerId="LiveId" clId="{E16DC751-4638-4AAD-BE24-C3EB8E8DF1AE}" dt="2019-06-02T23:47:45.949" v="30" actId="20577"/>
      <pc:docMkLst>
        <pc:docMk/>
      </pc:docMkLst>
      <pc:sldChg chg="modSp">
        <pc:chgData name="Jeong Byeongki" userId="b33dd618e581912c" providerId="LiveId" clId="{E16DC751-4638-4AAD-BE24-C3EB8E8DF1AE}" dt="2019-06-02T23:47:45.949" v="30" actId="20577"/>
        <pc:sldMkLst>
          <pc:docMk/>
          <pc:sldMk cId="4180001631" sldId="263"/>
        </pc:sldMkLst>
        <pc:spChg chg="mod">
          <ac:chgData name="Jeong Byeongki" userId="b33dd618e581912c" providerId="LiveId" clId="{E16DC751-4638-4AAD-BE24-C3EB8E8DF1AE}" dt="2019-06-02T23:47:45.949" v="30" actId="20577"/>
          <ac:spMkLst>
            <pc:docMk/>
            <pc:sldMk cId="4180001631" sldId="263"/>
            <ac:spMk id="3" creationId="{0C075135-7DF2-46F7-A9E5-D4D4C323030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DB25-7E86-4E0F-8877-59096451D42B}" type="datetimeFigureOut">
              <a:rPr lang="ko-KR" altLang="en-US" smtClean="0"/>
              <a:pPr/>
              <a:t>2020-04-17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FD475-936A-4B3B-A772-DD1B482B4D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222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FFC7-3956-4E79-B489-7E85D07B33FA}" type="datetimeFigureOut">
              <a:rPr lang="ko-KR" altLang="en-US" smtClean="0"/>
              <a:pPr/>
              <a:t>2020-04-17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71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7F8DF-9A9E-4C77-BEF6-82E2B54E81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24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hyperlink" Target="http://www.konkuk.ac.kr/img/Intro/UI_Mark_2011.jp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postfiles15.naver.net/20100310_222/roaltlf_1268221075581IHeaj_jpg/10-7.%ED%99%A9%EC%86%8C%EC%83%81_roaltlf.jpg?type=w2"/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57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8" t="15981" r="7563" b="14636"/>
          <a:stretch/>
        </p:blipFill>
        <p:spPr bwMode="auto">
          <a:xfrm>
            <a:off x="0" y="3200503"/>
            <a:ext cx="6181751" cy="36810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3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서울남산체 B" panose="020205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서울남산체 B" panose="020205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8" name="Picture 4" descr="건대로고">
            <a:hlinkClick r:id="rId4"/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2"/>
          <a:stretch/>
        </p:blipFill>
        <p:spPr bwMode="auto">
          <a:xfrm>
            <a:off x="242739" y="188640"/>
            <a:ext cx="1304925" cy="132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282" y="71414"/>
            <a:ext cx="8715436" cy="571504"/>
          </a:xfrm>
        </p:spPr>
        <p:txBody>
          <a:bodyPr>
            <a:noAutofit/>
          </a:bodyPr>
          <a:lstStyle>
            <a:lvl1pPr algn="r">
              <a:defRPr sz="32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857232"/>
            <a:ext cx="8715436" cy="5500726"/>
          </a:xfrm>
        </p:spPr>
        <p:txBody>
          <a:bodyPr>
            <a:normAutofit/>
          </a:bodyPr>
          <a:lstStyle>
            <a:lvl1pPr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  <a:defRPr sz="2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79512" y="6476462"/>
            <a:ext cx="7416824" cy="365125"/>
          </a:xfrm>
        </p:spPr>
        <p:txBody>
          <a:bodyPr/>
          <a:lstStyle>
            <a:lvl1pPr algn="l">
              <a:defRPr lang="ko-KR" altLang="en-US" sz="1200" b="1" kern="1200" dirty="0">
                <a:solidFill>
                  <a:schemeClr val="tx1"/>
                </a:solidFill>
                <a:latin typeface="Garamond" panose="02020404030301010803" pitchFamily="18" charset="0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en-US" dirty="0"/>
              <a:t>Business Intelligence &amp; Data Analytics Lab., Dept. of IE (https://sites.google.com/view/kkbizintelligence/)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24878" y="5992833"/>
            <a:ext cx="704840" cy="365125"/>
          </a:xfrm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Line 9"/>
          <p:cNvSpPr>
            <a:spLocks noChangeShapeType="1"/>
          </p:cNvSpPr>
          <p:nvPr userDrawn="1"/>
        </p:nvSpPr>
        <p:spPr bwMode="auto">
          <a:xfrm>
            <a:off x="250825" y="687388"/>
            <a:ext cx="86423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250825" y="750436"/>
            <a:ext cx="86423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auto">
          <a:xfrm>
            <a:off x="261938" y="6500813"/>
            <a:ext cx="86423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auto">
          <a:xfrm>
            <a:off x="260350" y="6437764"/>
            <a:ext cx="86423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2" descr="건대영문로고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43"/>
          <a:stretch/>
        </p:blipFill>
        <p:spPr bwMode="auto">
          <a:xfrm>
            <a:off x="8047645" y="6514158"/>
            <a:ext cx="893217" cy="32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ko-KR" altLang="en-US" sz="1200" b="1" i="1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fld id="{83EB4A15-76DA-47EC-BE9C-6ADD1B7CDEB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Business Intelligence &amp; Data Analytics Lab., Dept. of IE (https://sites.google.com/view/kkbizintelligence/)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B4A15-76DA-47EC-BE9C-6ADD1B7CDE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view/kkbizintellig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dm20.github.io/tacotron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ymbiote-ai.com/gpt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1512168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Data </a:t>
            </a:r>
            <a:r>
              <a:rPr lang="en-US" altLang="ko-KR" sz="5400"/>
              <a:t>analytics lab.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7504" y="4869160"/>
            <a:ext cx="8849072" cy="1752600"/>
          </a:xfrm>
        </p:spPr>
        <p:txBody>
          <a:bodyPr>
            <a:normAutofit/>
          </a:bodyPr>
          <a:lstStyle/>
          <a:p>
            <a:pPr algn="r"/>
            <a:endParaRPr lang="en-US" altLang="ko-KR" dirty="0"/>
          </a:p>
          <a:p>
            <a:pPr algn="r"/>
            <a:r>
              <a:rPr lang="en-US" altLang="ko-KR" dirty="0"/>
              <a:t>Professor </a:t>
            </a:r>
            <a:r>
              <a:rPr lang="en-US" altLang="ko-KR" dirty="0" err="1"/>
              <a:t>Janghyeok</a:t>
            </a:r>
            <a:r>
              <a:rPr lang="en-US" altLang="ko-KR" dirty="0"/>
              <a:t> Yoon</a:t>
            </a:r>
          </a:p>
          <a:p>
            <a:pPr algn="r"/>
            <a:r>
              <a:rPr lang="en-US" altLang="ko-KR" sz="2000" dirty="0"/>
              <a:t>Business Intelligence and Data Analytics Lab. @</a:t>
            </a:r>
            <a:r>
              <a:rPr lang="en-US" altLang="ko-KR" sz="2000" dirty="0" err="1"/>
              <a:t>Konkuk</a:t>
            </a:r>
            <a:r>
              <a:rPr lang="en-US" altLang="ko-KR" sz="2000" dirty="0"/>
              <a:t> Univ.</a:t>
            </a:r>
          </a:p>
          <a:p>
            <a:pPr algn="r"/>
            <a:r>
              <a:rPr lang="en-US" altLang="ko-KR" sz="2000" dirty="0">
                <a:hlinkClick r:id="rId2"/>
              </a:rPr>
              <a:t>https://sites.google.com/view/kkbizintelligence</a:t>
            </a:r>
            <a:r>
              <a:rPr lang="en-US" altLang="ko-KR" sz="2000" dirty="0"/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75187" y="2924944"/>
            <a:ext cx="8193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HY울릉도M" pitchFamily="18" charset="-127"/>
              </a:rPr>
              <a:t>Machine learning and Deep learning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6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952F-26DD-4C34-9568-3F467425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forest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74E67A-42FD-4B18-AB04-D4823972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</a:t>
            </a:r>
            <a:r>
              <a:rPr lang="en-US" altLang="ko-KR" dirty="0"/>
              <a:t>Decision tree</a:t>
            </a:r>
            <a:r>
              <a:rPr lang="ko-KR" altLang="en-US" dirty="0"/>
              <a:t>들을 무작위 생성하여 판단</a:t>
            </a:r>
            <a:endParaRPr lang="en-US" altLang="ko-KR" dirty="0"/>
          </a:p>
          <a:p>
            <a:pPr lvl="1"/>
            <a:r>
              <a:rPr lang="en-US" altLang="ko-KR" b="0" dirty="0"/>
              <a:t>“</a:t>
            </a:r>
            <a:r>
              <a:rPr lang="ko-KR" altLang="en-US" b="0" dirty="0"/>
              <a:t>천재 한명보다</a:t>
            </a:r>
            <a:r>
              <a:rPr lang="en-US" altLang="ko-KR" b="0" dirty="0"/>
              <a:t>, </a:t>
            </a:r>
            <a:r>
              <a:rPr lang="ko-KR" altLang="en-US" b="0" dirty="0"/>
              <a:t>우등생 여럿이 낫다</a:t>
            </a:r>
            <a:r>
              <a:rPr lang="en-US" altLang="ko-KR" b="0" dirty="0"/>
              <a:t>”</a:t>
            </a:r>
          </a:p>
          <a:p>
            <a:pPr lvl="1"/>
            <a:r>
              <a:rPr lang="ko-KR" altLang="en-US" b="0" dirty="0"/>
              <a:t>분류의 경우 </a:t>
            </a:r>
            <a:r>
              <a:rPr lang="en-US" altLang="ko-KR" b="0" dirty="0"/>
              <a:t>Tree</a:t>
            </a:r>
            <a:r>
              <a:rPr lang="ko-KR" altLang="en-US" b="0" dirty="0"/>
              <a:t>들의 </a:t>
            </a:r>
            <a:r>
              <a:rPr lang="en-US" altLang="ko-KR" b="0" dirty="0"/>
              <a:t>Voting, </a:t>
            </a:r>
            <a:r>
              <a:rPr lang="ko-KR" altLang="en-US" b="0" dirty="0"/>
              <a:t>회귀의 경우 평균을 주로 사용</a:t>
            </a:r>
            <a:endParaRPr lang="en-US" altLang="ko-KR" b="0" dirty="0"/>
          </a:p>
          <a:p>
            <a:pPr lvl="1"/>
            <a:r>
              <a:rPr lang="en-US" altLang="ko-KR" b="0" dirty="0"/>
              <a:t>Bagging, Feature randomize </a:t>
            </a:r>
            <a:r>
              <a:rPr lang="ko-KR" altLang="en-US" b="0" dirty="0"/>
              <a:t>등의 </a:t>
            </a:r>
            <a:r>
              <a:rPr lang="en-US" altLang="ko-KR" b="0" dirty="0"/>
              <a:t>Technique</a:t>
            </a:r>
            <a:r>
              <a:rPr lang="ko-KR" altLang="en-US" b="0" dirty="0"/>
              <a:t>들이 사용됨</a:t>
            </a:r>
            <a:endParaRPr lang="en-US" altLang="ko-KR" b="0" dirty="0"/>
          </a:p>
          <a:p>
            <a:pPr lvl="1"/>
            <a:r>
              <a:rPr lang="ko-KR" altLang="en-US" b="0" dirty="0"/>
              <a:t>학습이 빠르고</a:t>
            </a:r>
            <a:r>
              <a:rPr lang="en-US" altLang="ko-KR" b="0" dirty="0"/>
              <a:t>, </a:t>
            </a:r>
            <a:r>
              <a:rPr lang="ko-KR" altLang="en-US" b="0" dirty="0"/>
              <a:t>정확도</a:t>
            </a:r>
            <a:r>
              <a:rPr lang="en-US" altLang="ko-KR" b="0" dirty="0"/>
              <a:t> </a:t>
            </a:r>
            <a:r>
              <a:rPr lang="ko-KR" altLang="en-US" b="0" dirty="0"/>
              <a:t>및 일반화 성능이 높고</a:t>
            </a:r>
            <a:r>
              <a:rPr lang="en-US" altLang="ko-KR" b="0" dirty="0"/>
              <a:t>, </a:t>
            </a:r>
            <a:r>
              <a:rPr lang="ko-KR" altLang="en-US" b="0" dirty="0"/>
              <a:t>노이즈에 강건한 것으로 알려짐</a:t>
            </a:r>
            <a:endParaRPr lang="en-US" altLang="ko-KR" b="0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342EE6-B362-4431-8C54-E0621BC2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94947A-A177-4C60-B3BB-9499A881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F8D5B5E-6906-49D4-90FE-3400174E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71" y="3068960"/>
            <a:ext cx="5307057" cy="32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4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952F-26DD-4C34-9568-3F467425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74E67A-42FD-4B18-AB04-D4823972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데이터를 가장 잘 설명하는 </a:t>
            </a:r>
            <a:r>
              <a:rPr lang="en-US" altLang="ko-KR" sz="2400" dirty="0"/>
              <a:t>Hyperplane</a:t>
            </a:r>
            <a:r>
              <a:rPr lang="ko-KR" altLang="en-US" sz="2400" dirty="0"/>
              <a:t>을 찾는 방법</a:t>
            </a:r>
            <a:endParaRPr lang="en-US" altLang="ko-KR" sz="2400" dirty="0"/>
          </a:p>
          <a:p>
            <a:pPr lvl="1"/>
            <a:r>
              <a:rPr lang="en-US" altLang="ko-KR" b="0" dirty="0"/>
              <a:t>“</a:t>
            </a:r>
            <a:r>
              <a:rPr lang="ko-KR" altLang="en-US" b="0" dirty="0"/>
              <a:t>가장 잘 설명하는</a:t>
            </a:r>
            <a:r>
              <a:rPr lang="en-US" altLang="ko-KR" b="0" dirty="0"/>
              <a:t>”: Margin</a:t>
            </a:r>
            <a:r>
              <a:rPr lang="ko-KR" altLang="en-US" b="0" dirty="0"/>
              <a:t>안에 존재하는 데이터가 최소가 되거나 </a:t>
            </a:r>
            <a:r>
              <a:rPr lang="en-US" altLang="ko-KR" b="0" dirty="0"/>
              <a:t>(</a:t>
            </a:r>
            <a:r>
              <a:rPr lang="ko-KR" altLang="en-US" b="0" dirty="0"/>
              <a:t>분류</a:t>
            </a:r>
            <a:r>
              <a:rPr lang="en-US" altLang="ko-KR" b="0" dirty="0"/>
              <a:t>), </a:t>
            </a:r>
            <a:r>
              <a:rPr lang="ko-KR" altLang="en-US" b="0" dirty="0"/>
              <a:t>최대가 되는 </a:t>
            </a:r>
            <a:r>
              <a:rPr lang="en-US" altLang="ko-KR" b="0" dirty="0"/>
              <a:t>(</a:t>
            </a:r>
            <a:r>
              <a:rPr lang="ko-KR" altLang="en-US" b="0" dirty="0"/>
              <a:t>회귀</a:t>
            </a:r>
            <a:r>
              <a:rPr lang="en-US" altLang="ko-KR" b="0" dirty="0"/>
              <a:t>)</a:t>
            </a:r>
          </a:p>
          <a:p>
            <a:pPr lvl="1"/>
            <a:r>
              <a:rPr lang="en-US" altLang="ko-KR" dirty="0"/>
              <a:t>Hyperplane</a:t>
            </a:r>
            <a:r>
              <a:rPr lang="en-US" altLang="ko-KR" b="0" dirty="0"/>
              <a:t>: n</a:t>
            </a:r>
            <a:r>
              <a:rPr lang="ko-KR" altLang="en-US" b="0" dirty="0"/>
              <a:t>차원 선형함수 </a:t>
            </a:r>
            <a:r>
              <a:rPr lang="en-US" altLang="ko-KR" b="0" dirty="0"/>
              <a:t>(</a:t>
            </a:r>
            <a:r>
              <a:rPr lang="ko-KR" altLang="en-US" b="0" dirty="0"/>
              <a:t>선</a:t>
            </a:r>
            <a:r>
              <a:rPr lang="en-US" altLang="ko-KR" b="0" dirty="0"/>
              <a:t>, </a:t>
            </a:r>
            <a:r>
              <a:rPr lang="ko-KR" altLang="en-US" b="0" dirty="0"/>
              <a:t>면</a:t>
            </a:r>
            <a:r>
              <a:rPr lang="en-US" altLang="ko-KR" b="0" dirty="0"/>
              <a:t>…)</a:t>
            </a:r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342EE6-B362-4431-8C54-E0621BC2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94947A-A177-4C60-B3BB-9499A881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43D5FCF-116B-4703-A0CE-DBC9A4F69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920572"/>
            <a:ext cx="3888432" cy="3199343"/>
          </a:xfrm>
          <a:prstGeom prst="rect">
            <a:avLst/>
          </a:prstGeom>
        </p:spPr>
      </p:pic>
      <p:pic>
        <p:nvPicPr>
          <p:cNvPr id="20" name="그림 19" descr="하늘, 개체, 안테나이(가) 표시된 사진&#10;&#10;자동 생성된 설명">
            <a:extLst>
              <a:ext uri="{FF2B5EF4-FFF2-40B4-BE49-F238E27FC236}">
                <a16:creationId xmlns:a16="http://schemas.microsoft.com/office/drawing/2014/main" id="{03187248-3BBC-49E1-BA07-BB9A714A8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27" y="2636912"/>
            <a:ext cx="4711292" cy="34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9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952F-26DD-4C34-9568-3F467425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Support vector machine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74E67A-42FD-4B18-AB04-D4823972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Hyperplane</a:t>
            </a:r>
            <a:r>
              <a:rPr lang="ko-KR" altLang="en-US" sz="2400" dirty="0"/>
              <a:t>은 선형이기 때문에 분류가 안되는 경우 발생</a:t>
            </a:r>
            <a:endParaRPr lang="en-US" altLang="ko-KR" sz="2400" dirty="0"/>
          </a:p>
          <a:p>
            <a:pPr lvl="1"/>
            <a:r>
              <a:rPr lang="ko-KR" altLang="en-US" b="0" dirty="0"/>
              <a:t>데이터를 더 잘 구분할 수 있는 고차원으로 </a:t>
            </a:r>
            <a:r>
              <a:rPr lang="en-US" altLang="ko-KR" b="0" dirty="0"/>
              <a:t>Mapping</a:t>
            </a:r>
            <a:r>
              <a:rPr lang="ko-KR" altLang="en-US" b="0" dirty="0"/>
              <a:t>하면 성능이 올라갈 것임</a:t>
            </a:r>
            <a:endParaRPr lang="en-US" altLang="ko-KR" b="0" dirty="0"/>
          </a:p>
          <a:p>
            <a:pPr lvl="1"/>
            <a:r>
              <a:rPr lang="en-US" altLang="ko-KR" b="0" dirty="0"/>
              <a:t>Mapping</a:t>
            </a:r>
            <a:r>
              <a:rPr lang="ko-KR" altLang="en-US" b="0" dirty="0"/>
              <a:t>을 도와주는 함수를 </a:t>
            </a:r>
            <a:r>
              <a:rPr lang="en-US" altLang="ko-KR" b="0" dirty="0"/>
              <a:t>Kernel</a:t>
            </a:r>
            <a:r>
              <a:rPr lang="ko-KR" altLang="en-US" b="0" dirty="0"/>
              <a:t>이라고 함</a:t>
            </a:r>
            <a:endParaRPr lang="en-US" altLang="ko-KR" b="0" dirty="0"/>
          </a:p>
          <a:p>
            <a:pPr lvl="1"/>
            <a:r>
              <a:rPr lang="ko-KR" altLang="en-US" b="0" dirty="0"/>
              <a:t>초기의 </a:t>
            </a:r>
            <a:r>
              <a:rPr lang="en-US" altLang="ko-KR" b="0" dirty="0"/>
              <a:t>SVM</a:t>
            </a:r>
            <a:r>
              <a:rPr lang="ko-KR" altLang="en-US" b="0" dirty="0"/>
              <a:t>은 </a:t>
            </a:r>
            <a:r>
              <a:rPr lang="en-US" altLang="ko-KR" b="0" dirty="0"/>
              <a:t>Support vector</a:t>
            </a:r>
            <a:r>
              <a:rPr lang="ko-KR" altLang="en-US" b="0" dirty="0"/>
              <a:t>를 잘 선택하는 방법에 주목하였으나</a:t>
            </a:r>
            <a:r>
              <a:rPr lang="en-US" altLang="ko-KR" b="0" dirty="0"/>
              <a:t>, </a:t>
            </a:r>
            <a:r>
              <a:rPr lang="ko-KR" altLang="en-US" b="0" dirty="0"/>
              <a:t>최적의 </a:t>
            </a:r>
            <a:r>
              <a:rPr lang="en-US" altLang="ko-KR" b="0" dirty="0"/>
              <a:t>Kernel</a:t>
            </a:r>
            <a:r>
              <a:rPr lang="ko-KR" altLang="en-US" b="0" dirty="0"/>
              <a:t>을 찾는 것으로 초점이 </a:t>
            </a:r>
            <a:r>
              <a:rPr lang="ko-KR" altLang="en-US" b="0" dirty="0" err="1"/>
              <a:t>옮겨감</a:t>
            </a:r>
            <a:endParaRPr lang="en-US" altLang="ko-KR" b="0" dirty="0"/>
          </a:p>
          <a:p>
            <a:pPr lvl="1"/>
            <a:r>
              <a:rPr lang="ko-KR" altLang="en-US" b="0" dirty="0"/>
              <a:t>딥러닝 이전까지 가장 높은 성능을 보이는 방법이었음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342EE6-B362-4431-8C54-E0621BC2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94947A-A177-4C60-B3BB-9499A881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A06039B-39C7-4D01-800E-897C05EB6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58" y="3429000"/>
            <a:ext cx="3178063" cy="20451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61E66-5CCE-44B0-B286-00556E32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43" y="3356992"/>
            <a:ext cx="54006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8484A-F658-4E71-A39B-C96DBF39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A55C8-11CA-4FFB-A48F-D3A33424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모형을 고도화 하여 데이터에 최적화 하는 방식 </a:t>
            </a:r>
            <a:endParaRPr lang="en-US" altLang="ko-KR" dirty="0"/>
          </a:p>
          <a:p>
            <a:pPr lvl="1"/>
            <a:r>
              <a:rPr lang="ko-KR" altLang="en-US" b="0" dirty="0"/>
              <a:t>모형이 복잡한 합성함수의 형태가 되며</a:t>
            </a:r>
            <a:r>
              <a:rPr lang="en-US" altLang="ko-KR" b="0" dirty="0"/>
              <a:t>, </a:t>
            </a:r>
            <a:r>
              <a:rPr lang="ko-KR" altLang="en-US" b="0" dirty="0"/>
              <a:t>인공신경망 이라고도 불림</a:t>
            </a:r>
            <a:endParaRPr lang="en-US" altLang="ko-KR" b="0" dirty="0"/>
          </a:p>
          <a:p>
            <a:pPr lvl="1"/>
            <a:r>
              <a:rPr lang="ko-KR" altLang="en-US" b="0" dirty="0"/>
              <a:t>딥 러닝의 근간이며</a:t>
            </a:r>
            <a:r>
              <a:rPr lang="en-US" altLang="ko-KR" b="0" dirty="0"/>
              <a:t>, </a:t>
            </a:r>
            <a:r>
              <a:rPr lang="ko-KR" altLang="en-US" b="0" dirty="0"/>
              <a:t>딥 러닝에 사용될 경우 </a:t>
            </a:r>
            <a:r>
              <a:rPr lang="en-US" altLang="ko-KR" b="0" dirty="0"/>
              <a:t>Fully connected layer</a:t>
            </a:r>
            <a:r>
              <a:rPr lang="ko-KR" altLang="en-US" b="0" dirty="0"/>
              <a:t>라고 함</a:t>
            </a:r>
            <a:endParaRPr lang="en-US" altLang="ko-KR" b="0" dirty="0"/>
          </a:p>
          <a:p>
            <a:pPr lvl="1"/>
            <a:r>
              <a:rPr lang="ko-KR" altLang="en-US" b="0" dirty="0"/>
              <a:t>비선형 활성화함수를 가지는 </a:t>
            </a:r>
            <a:r>
              <a:rPr lang="en-US" altLang="ko-KR" b="0" dirty="0"/>
              <a:t>1</a:t>
            </a:r>
            <a:r>
              <a:rPr lang="ko-KR" altLang="en-US" b="0" dirty="0"/>
              <a:t>개의 </a:t>
            </a:r>
            <a:r>
              <a:rPr lang="en-US" altLang="ko-KR" b="0" dirty="0"/>
              <a:t>Hidden layer</a:t>
            </a:r>
            <a:r>
              <a:rPr lang="ko-KR" altLang="en-US" b="0" dirty="0"/>
              <a:t>만으로 모든 함수를 근사할 수 있음 </a:t>
            </a:r>
            <a:r>
              <a:rPr lang="en-US" altLang="ko-KR" b="0" dirty="0"/>
              <a:t>(Universal approximation theorem)</a:t>
            </a:r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C172A4-8501-436C-8C63-B86E6CFE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CB9893-D201-49E7-A558-B2C42407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1C6C5-B02E-4E1B-9393-7D854DE5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3140968"/>
            <a:ext cx="7596336" cy="27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50E34-8C4A-41A3-ACA0-9B7E4BE3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A24FE-5C02-4946-ACDE-069244F6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82" y="857232"/>
            <a:ext cx="5077798" cy="5500726"/>
          </a:xfrm>
        </p:spPr>
        <p:txBody>
          <a:bodyPr>
            <a:normAutofit/>
          </a:bodyPr>
          <a:lstStyle/>
          <a:p>
            <a:r>
              <a:rPr lang="ko-KR" altLang="en-US" dirty="0"/>
              <a:t>여러 개의 모형을 구축하여 데이터를 평가하는 방법</a:t>
            </a:r>
            <a:endParaRPr lang="en-US" altLang="ko-KR" dirty="0"/>
          </a:p>
          <a:p>
            <a:pPr lvl="1"/>
            <a:r>
              <a:rPr lang="ko-KR" altLang="en-US" sz="1800" b="0" dirty="0"/>
              <a:t>이상치에 덜 민감해지고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성능을 향상</a:t>
            </a:r>
            <a:br>
              <a:rPr lang="en-US" altLang="ko-KR" sz="1800" b="0" dirty="0"/>
            </a:br>
            <a:r>
              <a:rPr lang="ko-KR" altLang="en-US" sz="1800" b="0" dirty="0"/>
              <a:t>시킬 수 있음</a:t>
            </a:r>
            <a:endParaRPr lang="en-US" altLang="ko-KR" sz="1800" b="0" dirty="0"/>
          </a:p>
          <a:p>
            <a:pPr lvl="1"/>
            <a:r>
              <a:rPr lang="en-US" altLang="ko-KR" sz="1800" dirty="0"/>
              <a:t>Stacking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같은 데이터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다른 알고리즘</a:t>
            </a:r>
            <a:endParaRPr lang="en-US" altLang="ko-KR" sz="1800" b="0" dirty="0"/>
          </a:p>
          <a:p>
            <a:pPr lvl="1"/>
            <a:r>
              <a:rPr lang="en-US" altLang="ko-KR" sz="1800" dirty="0"/>
              <a:t>Bagging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복원 추출된 데이터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같은 </a:t>
            </a:r>
            <a:br>
              <a:rPr lang="en-US" altLang="ko-KR" sz="1800" b="0" dirty="0"/>
            </a:br>
            <a:r>
              <a:rPr lang="ko-KR" altLang="en-US" sz="1800" b="0" dirty="0"/>
              <a:t>알고리즘</a:t>
            </a:r>
            <a:endParaRPr lang="en-US" altLang="ko-KR" sz="1800" b="0" dirty="0"/>
          </a:p>
          <a:p>
            <a:pPr lvl="1"/>
            <a:r>
              <a:rPr lang="en-US" altLang="ko-KR" sz="1800" dirty="0"/>
              <a:t>Boosting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최초 모형에서 </a:t>
            </a:r>
            <a:r>
              <a:rPr lang="ko-KR" altLang="en-US" sz="1800" b="0" dirty="0" err="1"/>
              <a:t>오분류된</a:t>
            </a:r>
            <a:r>
              <a:rPr lang="ko-KR" altLang="en-US" sz="1800" b="0" dirty="0"/>
              <a:t> </a:t>
            </a:r>
            <a:br>
              <a:rPr lang="en-US" altLang="ko-KR" sz="1800" b="0" dirty="0"/>
            </a:br>
            <a:r>
              <a:rPr lang="ko-KR" altLang="en-US" sz="1800" b="0" dirty="0"/>
              <a:t>데이터를 우선으로 새로운 데이터 생성</a:t>
            </a:r>
            <a:endParaRPr lang="en-US" altLang="ko-KR" sz="1800" b="0" dirty="0"/>
          </a:p>
          <a:p>
            <a:r>
              <a:rPr lang="ko-KR" altLang="en-US" dirty="0"/>
              <a:t>모형의 성능을 올릴 수 있는 가장 단순한 방법</a:t>
            </a:r>
          </a:p>
          <a:p>
            <a:pPr lvl="1"/>
            <a:r>
              <a:rPr lang="en-US" altLang="ko-KR" b="0" dirty="0"/>
              <a:t>Random forest</a:t>
            </a:r>
            <a:r>
              <a:rPr lang="ko-KR" altLang="en-US" b="0" dirty="0"/>
              <a:t>도 </a:t>
            </a:r>
            <a:r>
              <a:rPr lang="en-US" altLang="ko-KR" b="0" dirty="0"/>
              <a:t>Decision tree + Bagging</a:t>
            </a:r>
            <a:r>
              <a:rPr lang="ko-KR" altLang="en-US" b="0" dirty="0"/>
              <a:t>으로 구성된 모형의 일종</a:t>
            </a:r>
            <a:endParaRPr lang="en-US" altLang="ko-KR" b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9F80A1-BF87-45AD-9EC9-5E9E1641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8144BE-7DEF-4A64-8141-8CEDC8E9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022D23-3B73-4CEA-A20A-42B769EE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790546"/>
            <a:ext cx="3548773" cy="19646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032170-1495-4065-B444-059B894B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843938"/>
            <a:ext cx="3851920" cy="190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899701-0FDC-4D83-8441-597FF91F8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659" y="4835991"/>
            <a:ext cx="3314226" cy="15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9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7F9A0-6E22-40C7-AB5B-72DE44C10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DA6AA-F66E-428F-90CB-8F3346C53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모형의 성능을 평가 할 수 있는 방법은 여러가지</a:t>
            </a:r>
            <a:endParaRPr lang="en-US" altLang="ko-KR" dirty="0"/>
          </a:p>
          <a:p>
            <a:pPr lvl="1"/>
            <a:r>
              <a:rPr lang="en-US" altLang="ko-KR" sz="1800" dirty="0"/>
              <a:t>Classification: Accuracy, Precision, Recall, F1-score </a:t>
            </a:r>
            <a:r>
              <a:rPr lang="ko-KR" altLang="en-US" sz="1800" dirty="0"/>
              <a:t>등이 주로 사용</a:t>
            </a:r>
            <a:endParaRPr lang="en-US" altLang="ko-KR" sz="18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Regression:</a:t>
            </a:r>
            <a:r>
              <a:rPr lang="ko-KR" altLang="en-US" dirty="0"/>
              <a:t> </a:t>
            </a:r>
            <a:r>
              <a:rPr lang="en-US" altLang="ko-KR" dirty="0"/>
              <a:t>Mean-squared error, Mean-absolute error, Explained variance score, r-square </a:t>
            </a:r>
            <a:r>
              <a:rPr lang="ko-KR" altLang="en-US" dirty="0"/>
              <a:t>등이 주로 사용됨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F279D3-A298-473E-BE5A-1D7AE502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7E5B37-5027-4797-BB08-CFEDB848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A8C10EE-9616-4A4D-9299-7703A73D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6805" r="40053" b="8129"/>
          <a:stretch/>
        </p:blipFill>
        <p:spPr>
          <a:xfrm>
            <a:off x="1387682" y="1750725"/>
            <a:ext cx="3348372" cy="18002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C0D054A-2F7D-41ED-B5AA-69CA9CE5E6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" b="3582"/>
          <a:stretch/>
        </p:blipFill>
        <p:spPr>
          <a:xfrm>
            <a:off x="2519772" y="4231435"/>
            <a:ext cx="4104456" cy="2185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A2F8D4-6560-48EE-BBEA-978143FBA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5" t="4356" r="21146" b="20045"/>
          <a:stretch/>
        </p:blipFill>
        <p:spPr>
          <a:xfrm>
            <a:off x="5004048" y="1675910"/>
            <a:ext cx="2736812" cy="18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9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70101-4FD4-45DF-8FCD-9418B1E1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Over-fitting/Under-fitting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D74A5-BEC8-4A05-8576-9DFA3662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C8062D-7C27-41DF-A66F-AA926161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FCD14B-045B-4884-B9F0-E2725E3A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51" y="854934"/>
            <a:ext cx="5512897" cy="55198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68CF42-8603-41FD-A6FB-EB8F249F9642}"/>
              </a:ext>
            </a:extLst>
          </p:cNvPr>
          <p:cNvSpPr/>
          <p:nvPr/>
        </p:nvSpPr>
        <p:spPr>
          <a:xfrm>
            <a:off x="2987824" y="4487333"/>
            <a:ext cx="4248472" cy="13292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E4FE252E-596D-4255-8FA3-D7BBEC72B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274" r="5635" b="14393"/>
          <a:stretch/>
        </p:blipFill>
        <p:spPr>
          <a:xfrm>
            <a:off x="2885959" y="4487332"/>
            <a:ext cx="4350337" cy="1312335"/>
          </a:xfrm>
        </p:spPr>
      </p:pic>
    </p:spTree>
    <p:extLst>
      <p:ext uri="{BB962C8B-B14F-4D97-AF65-F5344CB8AC3E}">
        <p14:creationId xmlns:p14="http://schemas.microsoft.com/office/powerpoint/2010/main" val="387762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70101-4FD4-45DF-8FCD-9418B1E1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Over-fitting/Under-fitting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07EE2-47FE-4936-A90A-3DFE337F2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Cross</a:t>
            </a:r>
            <a:r>
              <a:rPr lang="ko-KR" altLang="en-US" dirty="0"/>
              <a:t> </a:t>
            </a:r>
            <a:r>
              <a:rPr lang="en-US" altLang="ko-KR" dirty="0"/>
              <a:t>validation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Early stopping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D74A5-BEC8-4A05-8576-9DFA3662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C8062D-7C27-41DF-A66F-AA926161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8" name="그림 7" descr="개체, 주판이(가) 표시된 사진&#10;&#10;자동 생성된 설명">
            <a:extLst>
              <a:ext uri="{FF2B5EF4-FFF2-40B4-BE49-F238E27FC236}">
                <a16:creationId xmlns:a16="http://schemas.microsoft.com/office/drawing/2014/main" id="{E717D5C7-A05A-485C-95F8-8680480F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51" y="1256941"/>
            <a:ext cx="4360698" cy="21720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B30FAC-5C88-4DF0-AB13-4397CA6A8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06"/>
          <a:stretch/>
        </p:blipFill>
        <p:spPr>
          <a:xfrm>
            <a:off x="2267744" y="3959865"/>
            <a:ext cx="4608512" cy="24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39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05446-9252-4721-9A34-D6B5BAA4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learning: recent trends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939BC-4E50-479D-878A-38C6057A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Overall</a:t>
            </a:r>
          </a:p>
          <a:p>
            <a:pPr lvl="1"/>
            <a:r>
              <a:rPr lang="en-US" altLang="ko-KR" sz="1800" dirty="0"/>
              <a:t>“We have enough papers. Stop publishing, and start transforming people’s lives with technology!” — Andrew Ng</a:t>
            </a:r>
          </a:p>
          <a:p>
            <a:pPr lvl="1"/>
            <a:r>
              <a:rPr lang="ko-KR" altLang="en-US" sz="1800" dirty="0"/>
              <a:t>이미 딥 러닝은 데이터분석 관련 사람들에게는 교양수준</a:t>
            </a:r>
            <a:endParaRPr lang="en-US" altLang="ko-KR" sz="1800" dirty="0"/>
          </a:p>
          <a:p>
            <a:pPr lvl="1"/>
            <a:r>
              <a:rPr lang="ko-KR" altLang="en-US" sz="1800" dirty="0"/>
              <a:t>최근 모형들은 더 이상 과거의 </a:t>
            </a:r>
            <a:r>
              <a:rPr lang="en-US" altLang="ko-KR" sz="1800" dirty="0"/>
              <a:t>DNN, CNN, RNN </a:t>
            </a:r>
            <a:r>
              <a:rPr lang="ko-KR" altLang="en-US" sz="1800" dirty="0"/>
              <a:t>등의 단순 구조가 아님</a:t>
            </a:r>
            <a:endParaRPr lang="en-US" altLang="ko-KR" sz="1800" dirty="0"/>
          </a:p>
          <a:p>
            <a:pPr lvl="2"/>
            <a:r>
              <a:rPr lang="ko-KR" altLang="en-US" sz="1600" b="0" dirty="0"/>
              <a:t>우리가 상상할 수도 없는 양의 데이터와 컴퓨팅 파워로 만든 모형들이 공개</a:t>
            </a:r>
            <a:endParaRPr lang="en-US" altLang="ko-KR" sz="1600" b="0" dirty="0"/>
          </a:p>
          <a:p>
            <a:pPr lvl="2"/>
            <a:r>
              <a:rPr lang="ko-KR" altLang="en-US" sz="1600" b="0" dirty="0"/>
              <a:t>특히 </a:t>
            </a:r>
            <a:r>
              <a:rPr lang="en-US" altLang="ko-KR" sz="1600" b="0" dirty="0"/>
              <a:t>RNN</a:t>
            </a:r>
            <a:r>
              <a:rPr lang="ko-KR" altLang="en-US" sz="1600" b="0" dirty="0"/>
              <a:t>은 분산처리의 한계로 더 이상 많이 사용되지 않음</a:t>
            </a:r>
            <a:endParaRPr lang="en-US" altLang="ko-KR" sz="1600" b="0" dirty="0"/>
          </a:p>
          <a:p>
            <a:pPr lvl="1"/>
            <a:r>
              <a:rPr lang="ko-KR" altLang="en-US" sz="1800" dirty="0"/>
              <a:t>딥 러닝은 연구의 수준을 넘어서서 산업에 응용되고 있음</a:t>
            </a:r>
            <a:endParaRPr lang="en-US" altLang="ko-KR" sz="1800" dirty="0"/>
          </a:p>
          <a:p>
            <a:pPr lvl="2"/>
            <a:r>
              <a:rPr lang="ko-KR" altLang="en-US" sz="1600" b="0" dirty="0"/>
              <a:t>추천시스템 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유튜브</a:t>
            </a:r>
            <a:r>
              <a:rPr lang="en-US" altLang="ko-KR" sz="1600" b="0" dirty="0"/>
              <a:t>, </a:t>
            </a:r>
            <a:r>
              <a:rPr lang="ko-KR" altLang="en-US" sz="1600" b="0" dirty="0" err="1"/>
              <a:t>왓챠</a:t>
            </a:r>
            <a:r>
              <a:rPr lang="en-US" altLang="ko-KR" sz="1600" b="0" dirty="0"/>
              <a:t>, </a:t>
            </a:r>
            <a:r>
              <a:rPr lang="ko-KR" altLang="en-US" sz="1600" b="0" dirty="0" err="1"/>
              <a:t>산타토익</a:t>
            </a:r>
            <a:r>
              <a:rPr lang="ko-KR" altLang="en-US" sz="1600" b="0" dirty="0"/>
              <a:t> 등</a:t>
            </a:r>
            <a:r>
              <a:rPr lang="en-US" altLang="ko-KR" sz="1600" b="0" dirty="0"/>
              <a:t>)</a:t>
            </a:r>
          </a:p>
          <a:p>
            <a:pPr lvl="2"/>
            <a:r>
              <a:rPr lang="ko-KR" altLang="en-US" sz="1600" b="0" dirty="0"/>
              <a:t>이미지 인식 </a:t>
            </a:r>
            <a:r>
              <a:rPr lang="en-US" altLang="ko-KR" sz="1600" b="0" dirty="0"/>
              <a:t>(Auto pilot, AI-doctor </a:t>
            </a:r>
            <a:r>
              <a:rPr lang="ko-KR" altLang="en-US" sz="1600" b="0" dirty="0"/>
              <a:t>등</a:t>
            </a:r>
            <a:r>
              <a:rPr lang="en-US" altLang="ko-KR" sz="1600" b="0" dirty="0"/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2D06C1-D633-4EF5-B890-A3C9C118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353B6-B55C-4C7B-B7E0-BBBB6CE8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BD13DB-DEB7-4B53-9EF0-1F39D02C84F2}"/>
              </a:ext>
            </a:extLst>
          </p:cNvPr>
          <p:cNvGrpSpPr/>
          <p:nvPr/>
        </p:nvGrpSpPr>
        <p:grpSpPr>
          <a:xfrm>
            <a:off x="6084168" y="3607595"/>
            <a:ext cx="1954596" cy="2673697"/>
            <a:chOff x="6849398" y="3415719"/>
            <a:chExt cx="1954596" cy="267369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A238093-2DFA-4407-9545-5A5B4C1E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9398" y="3415719"/>
              <a:ext cx="1954596" cy="24296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F59E38-32B5-4B8D-8790-34A526B120C7}"/>
                </a:ext>
              </a:extLst>
            </p:cNvPr>
            <p:cNvSpPr txBox="1"/>
            <p:nvPr/>
          </p:nvSpPr>
          <p:spPr>
            <a:xfrm>
              <a:off x="7181608" y="5750862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latin typeface="Garamond" panose="02020404030301010803" pitchFamily="18" charset="0"/>
                  <a:ea typeface="서울남산체 L" panose="02020503020101020101" pitchFamily="18" charset="-127"/>
                </a:rPr>
                <a:t>두잉랩</a:t>
              </a:r>
              <a:r>
                <a:rPr lang="ko-KR" altLang="en-US" sz="1600" b="1" dirty="0">
                  <a:latin typeface="Garamond" panose="02020404030301010803" pitchFamily="18" charset="0"/>
                  <a:ea typeface="서울남산체 L" panose="02020503020101020101" pitchFamily="18" charset="-127"/>
                </a:rPr>
                <a:t> 식단인식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68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05446-9252-4721-9A34-D6B5BAA4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learning: recent trends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939BC-4E50-479D-878A-38C6057A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YOLO</a:t>
            </a:r>
            <a:r>
              <a:rPr lang="ko-KR" altLang="en-US" dirty="0"/>
              <a:t> 모형이 대표적이며</a:t>
            </a:r>
            <a:r>
              <a:rPr lang="en-US" altLang="ko-KR" dirty="0"/>
              <a:t>, </a:t>
            </a:r>
            <a:r>
              <a:rPr lang="ko-KR" altLang="en-US" dirty="0"/>
              <a:t>한 장의 이미지에서 최대 </a:t>
            </a:r>
            <a:r>
              <a:rPr lang="en-US" altLang="ko-KR" dirty="0"/>
              <a:t>9000</a:t>
            </a:r>
            <a:r>
              <a:rPr lang="ko-KR" altLang="en-US" dirty="0"/>
              <a:t>개의 물체를 탐지</a:t>
            </a:r>
            <a:endParaRPr lang="en-US" altLang="ko-KR" dirty="0"/>
          </a:p>
          <a:p>
            <a:pPr lvl="1"/>
            <a:r>
              <a:rPr lang="en-US" altLang="ko-KR" dirty="0"/>
              <a:t>Auto pilot</a:t>
            </a:r>
            <a:r>
              <a:rPr lang="ko-KR" altLang="en-US" dirty="0"/>
              <a:t> 시스템에서 교통상황을 인식하는데 사용 </a:t>
            </a:r>
            <a:r>
              <a:rPr lang="en-US" altLang="ko-KR" dirty="0"/>
              <a:t>(Tesla)</a:t>
            </a:r>
          </a:p>
          <a:p>
            <a:pPr lvl="1"/>
            <a:r>
              <a:rPr lang="ko-KR" altLang="en-US" dirty="0"/>
              <a:t>의료영상에서 종양 등을 탐지하는데 사용 </a:t>
            </a:r>
            <a:r>
              <a:rPr lang="en-US" altLang="ko-KR" dirty="0"/>
              <a:t>(VUNO)</a:t>
            </a:r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2D06C1-D633-4EF5-B890-A3C9C118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353B6-B55C-4C7B-B7E0-BBBB6CE8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 descr="건물, 실외, 사람, 도로이(가) 표시된 사진&#10;&#10;자동 생성된 설명">
            <a:extLst>
              <a:ext uri="{FF2B5EF4-FFF2-40B4-BE49-F238E27FC236}">
                <a16:creationId xmlns:a16="http://schemas.microsoft.com/office/drawing/2014/main" id="{BC78059D-5CB6-4497-8955-0034ED10D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43" y="2924944"/>
            <a:ext cx="5951514" cy="33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5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BE32-9A91-4AD4-BF43-650BB3D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to learn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75135-7DF2-46F7-A9E5-D4D4C323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</a:p>
          <a:p>
            <a:pPr lvl="1"/>
            <a:r>
              <a:rPr lang="en-US" altLang="ko-KR" dirty="0"/>
              <a:t>Generalized linear model</a:t>
            </a:r>
          </a:p>
          <a:p>
            <a:pPr lvl="1"/>
            <a:r>
              <a:rPr lang="en-US" altLang="ko-KR" dirty="0"/>
              <a:t>k-Nearest neighbor</a:t>
            </a:r>
          </a:p>
          <a:p>
            <a:pPr lvl="1"/>
            <a:r>
              <a:rPr lang="en-US" altLang="ko-KR" dirty="0"/>
              <a:t>Support vector machine</a:t>
            </a:r>
          </a:p>
          <a:p>
            <a:pPr lvl="1"/>
            <a:r>
              <a:rPr lang="en-US" altLang="ko-KR" dirty="0"/>
              <a:t>Random forest</a:t>
            </a:r>
          </a:p>
          <a:p>
            <a:pPr lvl="1"/>
            <a:r>
              <a:rPr lang="en-US" altLang="ko-KR" dirty="0"/>
              <a:t>Multi-layer perceptron</a:t>
            </a:r>
          </a:p>
          <a:p>
            <a:pPr lvl="1"/>
            <a:r>
              <a:rPr lang="en-US" altLang="ko-KR" dirty="0"/>
              <a:t>Ensemble</a:t>
            </a:r>
          </a:p>
          <a:p>
            <a:pPr lvl="1"/>
            <a:r>
              <a:rPr lang="en-US" altLang="ko-KR" dirty="0"/>
              <a:t>Evaluation &amp; Over/Under-fitting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Deep learning</a:t>
            </a:r>
          </a:p>
          <a:p>
            <a:pPr lvl="1"/>
            <a:r>
              <a:rPr lang="en-US" altLang="ko-KR" dirty="0"/>
              <a:t>Recent trends</a:t>
            </a:r>
          </a:p>
          <a:p>
            <a:pPr lvl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182CF-EE92-41AA-AE6F-F78EC2C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F953D-36DD-4B9B-AF31-1DBEE16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00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05446-9252-4721-9A34-D6B5BAA4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learning: recent trends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939BC-4E50-479D-878A-38C6057A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generation</a:t>
            </a:r>
          </a:p>
          <a:p>
            <a:pPr lvl="1"/>
            <a:r>
              <a:rPr lang="en-US" altLang="ko-KR" dirty="0"/>
              <a:t>Generative adversarial network(GAN)</a:t>
            </a:r>
            <a:r>
              <a:rPr lang="ko-KR" altLang="en-US" dirty="0"/>
              <a:t>이 대표적인 모형</a:t>
            </a:r>
            <a:endParaRPr lang="en-US" altLang="ko-KR" dirty="0"/>
          </a:p>
          <a:p>
            <a:pPr lvl="1"/>
            <a:r>
              <a:rPr lang="ko-KR" altLang="en-US" dirty="0"/>
              <a:t>이미지 생성에 있어서는 이미 사람이 구분 불가능한 수준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에서 </a:t>
            </a:r>
            <a:r>
              <a:rPr lang="en-US" altLang="ko-KR" dirty="0"/>
              <a:t>Image</a:t>
            </a:r>
            <a:r>
              <a:rPr lang="ko-KR" altLang="en-US" dirty="0"/>
              <a:t>를 생성하는 등의 </a:t>
            </a:r>
            <a:r>
              <a:rPr lang="en-US" altLang="ko-KR" dirty="0"/>
              <a:t>Task</a:t>
            </a:r>
            <a:r>
              <a:rPr lang="ko-KR" altLang="en-US" dirty="0"/>
              <a:t>도 잘 수행함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2D06C1-D633-4EF5-B890-A3C9C118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353B6-B55C-4C7B-B7E0-BBBB6CE8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8" name="그림 7" descr="사진, 가장, 사람, 그룹이(가) 표시된 사진&#10;&#10;자동 생성된 설명">
            <a:extLst>
              <a:ext uri="{FF2B5EF4-FFF2-40B4-BE49-F238E27FC236}">
                <a16:creationId xmlns:a16="http://schemas.microsoft.com/office/drawing/2014/main" id="{2D270F52-25DC-4B06-B7BE-131D84291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68495"/>
            <a:ext cx="5760640" cy="33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96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05446-9252-4721-9A34-D6B5BAA4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learning: recent trends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939BC-4E50-479D-878A-38C6057A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Voice</a:t>
            </a:r>
            <a:r>
              <a:rPr lang="ko-KR" altLang="en-US" dirty="0"/>
              <a:t> </a:t>
            </a:r>
            <a:r>
              <a:rPr lang="en-US" altLang="ko-KR" dirty="0"/>
              <a:t>synthesis</a:t>
            </a:r>
          </a:p>
          <a:p>
            <a:pPr lvl="1"/>
            <a:r>
              <a:rPr lang="en-US" altLang="ko-KR" sz="1800" b="0" dirty="0" err="1"/>
              <a:t>WaveNet</a:t>
            </a:r>
            <a:r>
              <a:rPr lang="en-US" altLang="ko-KR" sz="1800" b="0" dirty="0"/>
              <a:t>, </a:t>
            </a:r>
            <a:r>
              <a:rPr lang="en-US" altLang="ko-KR" sz="1800" b="0" dirty="0" err="1"/>
              <a:t>Tacotron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등이 대표적인 모형</a:t>
            </a:r>
            <a:endParaRPr lang="en-US" altLang="ko-KR" sz="1800" b="0" dirty="0"/>
          </a:p>
          <a:p>
            <a:pPr lvl="1"/>
            <a:r>
              <a:rPr lang="en-US" altLang="ko-KR" sz="1800" b="0" dirty="0"/>
              <a:t>TTS(Text-to-speech)</a:t>
            </a:r>
            <a:r>
              <a:rPr lang="ko-KR" altLang="en-US" sz="1800" b="0" dirty="0"/>
              <a:t> 역시 이미 사람이 구분하기 어려운 수준</a:t>
            </a:r>
            <a:endParaRPr lang="en-US" altLang="ko-KR" sz="1800" b="0" dirty="0"/>
          </a:p>
          <a:p>
            <a:pPr lvl="1"/>
            <a:r>
              <a:rPr lang="en-US" altLang="ko-KR" sz="1800" b="0" dirty="0"/>
              <a:t>Voice assistant</a:t>
            </a:r>
            <a:r>
              <a:rPr lang="ko-KR" altLang="en-US" sz="1800" b="0" dirty="0"/>
              <a:t>의 음성합성에 사용됨 </a:t>
            </a:r>
            <a:r>
              <a:rPr lang="en-US" altLang="ko-KR" sz="1800" b="0" dirty="0"/>
              <a:t>(Google,</a:t>
            </a:r>
            <a:r>
              <a:rPr lang="ko-KR" altLang="en-US" sz="1800" b="0" dirty="0"/>
              <a:t> </a:t>
            </a:r>
            <a:r>
              <a:rPr lang="en-US" altLang="ko-KR" sz="1800" b="0" dirty="0" err="1"/>
              <a:t>Naver</a:t>
            </a:r>
            <a:r>
              <a:rPr lang="en-US" altLang="ko-KR" sz="1800" b="0" dirty="0"/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2D06C1-D633-4EF5-B890-A3C9C118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353B6-B55C-4C7B-B7E0-BBBB6CE8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 descr="사람, 여자, 실내, 벽이(가) 표시된 사진&#10;&#10;자동 생성된 설명">
            <a:extLst>
              <a:ext uri="{FF2B5EF4-FFF2-40B4-BE49-F238E27FC236}">
                <a16:creationId xmlns:a16="http://schemas.microsoft.com/office/drawing/2014/main" id="{119B0747-4FBF-419D-AAB6-1D6C78821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25" y="2323833"/>
            <a:ext cx="2298084" cy="36769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FEF1D1-AE20-4C08-8836-65810ADAE8EB}"/>
              </a:ext>
            </a:extLst>
          </p:cNvPr>
          <p:cNvSpPr/>
          <p:nvPr/>
        </p:nvSpPr>
        <p:spPr>
          <a:xfrm>
            <a:off x="718664" y="5960041"/>
            <a:ext cx="3341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3"/>
              </a:rPr>
              <a:t>https://carpedm20.github.io/tacotron/</a:t>
            </a:r>
            <a:r>
              <a:rPr lang="ko-KR" altLang="en-US" sz="1400" dirty="0"/>
              <a:t> </a:t>
            </a:r>
          </a:p>
        </p:txBody>
      </p:sp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8D654A2-BF2B-47C5-BCE4-2A151DD8A8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6629" r="8147" b="5790"/>
          <a:stretch/>
        </p:blipFill>
        <p:spPr>
          <a:xfrm>
            <a:off x="304473" y="2570466"/>
            <a:ext cx="4291615" cy="34021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48C687-9DAC-4AF3-9869-821699E60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163" y="3425552"/>
            <a:ext cx="2423892" cy="25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1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05446-9252-4721-9A34-D6B5BAA4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learning: recent trends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939BC-4E50-479D-878A-38C6057A0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82" y="857232"/>
            <a:ext cx="5869886" cy="550072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NLP(Natural language processing)</a:t>
            </a:r>
          </a:p>
          <a:p>
            <a:pPr lvl="1"/>
            <a:r>
              <a:rPr lang="ko-KR" altLang="en-US" sz="1800" dirty="0"/>
              <a:t>자연어 처리에는 여러가지 </a:t>
            </a:r>
            <a:r>
              <a:rPr lang="en-US" altLang="ko-KR" sz="1800" dirty="0"/>
              <a:t>Task</a:t>
            </a:r>
            <a:r>
              <a:rPr lang="ko-KR" altLang="en-US" sz="1800" dirty="0"/>
              <a:t>들이 존재함</a:t>
            </a:r>
            <a:endParaRPr lang="en-US" altLang="ko-KR" sz="1800" dirty="0"/>
          </a:p>
          <a:p>
            <a:pPr lvl="1"/>
            <a:r>
              <a:rPr lang="en-US" altLang="ko-KR" sz="1800" dirty="0"/>
              <a:t>Machine</a:t>
            </a:r>
            <a:r>
              <a:rPr lang="ko-KR" altLang="en-US" sz="1800" dirty="0"/>
              <a:t> </a:t>
            </a:r>
            <a:r>
              <a:rPr lang="en-US" altLang="ko-KR" sz="1800" dirty="0"/>
              <a:t>translation,</a:t>
            </a:r>
            <a:r>
              <a:rPr lang="ko-KR" altLang="en-US" sz="1800" dirty="0"/>
              <a:t> </a:t>
            </a:r>
            <a:r>
              <a:rPr lang="en-US" altLang="ko-KR" sz="1800" dirty="0"/>
              <a:t>Text</a:t>
            </a:r>
            <a:r>
              <a:rPr lang="ko-KR" altLang="en-US" sz="1800" dirty="0"/>
              <a:t> </a:t>
            </a:r>
            <a:r>
              <a:rPr lang="en-US" altLang="ko-KR" sz="1800" dirty="0"/>
              <a:t>summarize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pPr lvl="1"/>
            <a:r>
              <a:rPr lang="ko-KR" altLang="en-US" sz="1800" dirty="0"/>
              <a:t>문장생성 모형이 너무 성능이 좋아서</a:t>
            </a:r>
            <a:r>
              <a:rPr lang="en-US" altLang="ko-KR" sz="1800" dirty="0"/>
              <a:t>, </a:t>
            </a:r>
            <a:r>
              <a:rPr lang="ko-KR" altLang="en-US" sz="1800" dirty="0"/>
              <a:t>가짜뉴스 등에 악용될 소지가 있어 공개하지 않겠다</a:t>
            </a:r>
            <a:endParaRPr lang="en-US" altLang="ko-KR" sz="1800" dirty="0"/>
          </a:p>
          <a:p>
            <a:pPr lvl="2"/>
            <a:r>
              <a:rPr lang="en-US" altLang="ko-KR" sz="1600" dirty="0"/>
              <a:t>Open AI, GPT-2</a:t>
            </a:r>
            <a:r>
              <a:rPr lang="ko-KR" altLang="en-US" sz="1600" dirty="0"/>
              <a:t>를 발표하며</a:t>
            </a:r>
            <a:endParaRPr lang="en-US" altLang="ko-KR" sz="16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2D06C1-D633-4EF5-B890-A3C9C118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353B6-B55C-4C7B-B7E0-BBBB6CE8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80CD2D-5435-4E5E-8D32-78234E2F3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092820"/>
            <a:ext cx="2228137" cy="49341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5EB546-FEAB-4622-BCFC-212D62F6888C}"/>
              </a:ext>
            </a:extLst>
          </p:cNvPr>
          <p:cNvSpPr/>
          <p:nvPr/>
        </p:nvSpPr>
        <p:spPr>
          <a:xfrm>
            <a:off x="5796136" y="6026933"/>
            <a:ext cx="310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http://symbiote-ai.com/gpt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8F268-AAC8-4C20-BB59-0BA71FAC1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79" y="3227533"/>
            <a:ext cx="5224691" cy="294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4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5C27D-3079-4D36-AC1D-B36A4C9C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transformation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8B9CC6-CFBD-45EA-8379-DB9FC2E13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선형변환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공간을 변형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왜곡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시키는 것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머신 러닝은 데이터를 모형에 맞게 선형변환 시키는 것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: </a:t>
                </a:r>
                <a:r>
                  <a:rPr lang="ko-KR" altLang="en-US" b="0" i="1" dirty="0">
                    <a:latin typeface="Cambria Math" panose="02040503050406030204" pitchFamily="18" charset="0"/>
                  </a:rPr>
                  <a:t>데이터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: </a:t>
                </a:r>
                <a:r>
                  <a:rPr lang="ko-KR" altLang="en-US" b="0" i="1" dirty="0">
                    <a:latin typeface="Cambria Math" panose="02040503050406030204" pitchFamily="18" charset="0"/>
                  </a:rPr>
                  <a:t>선형변환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b="0" i="1" dirty="0"/>
                  <a:t>: </a:t>
                </a:r>
                <a:r>
                  <a:rPr lang="ko-KR" altLang="en-US" b="0" i="1" dirty="0"/>
                  <a:t>변환된 데이터</a:t>
                </a:r>
                <a:endParaRPr lang="en-US" altLang="ko-KR" b="0" i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i="1" dirty="0"/>
                  <a:t>: </a:t>
                </a:r>
                <a:r>
                  <a:rPr lang="ko-KR" altLang="en-US" b="0" i="1" dirty="0"/>
                  <a:t>머신러닝 모형</a:t>
                </a:r>
                <a:endParaRPr lang="en-US" altLang="ko-KR" b="0" i="1" dirty="0"/>
              </a:p>
              <a:p>
                <a:pPr lvl="1"/>
                <a:r>
                  <a:rPr lang="ko-KR" altLang="en-US" dirty="0"/>
                  <a:t>머신 러닝은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에서 최적의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ko-KR" altLang="en-US" dirty="0"/>
                  <a:t>를 찾는 과정을 말함 </a:t>
                </a:r>
                <a:endParaRPr lang="en-US" altLang="ko-KR" dirty="0"/>
              </a:p>
              <a:p>
                <a:pPr lvl="2"/>
                <a:r>
                  <a:rPr lang="ko-KR" altLang="en-US" b="0" dirty="0"/>
                  <a:t>머신 러닝의 관심은 </a:t>
                </a:r>
                <a:r>
                  <a:rPr lang="en-US" altLang="ko-KR" b="0" dirty="0"/>
                  <a:t>‘</a:t>
                </a:r>
                <a:r>
                  <a:rPr lang="ko-KR" altLang="en-US" b="0" dirty="0"/>
                  <a:t>새로운 데이터</a:t>
                </a:r>
                <a:r>
                  <a:rPr lang="en-US" altLang="ko-KR" b="0" dirty="0"/>
                  <a:t>’</a:t>
                </a:r>
                <a:r>
                  <a:rPr lang="ko-KR" altLang="en-US" b="0" dirty="0"/>
                  <a:t>임</a:t>
                </a:r>
                <a:endParaRPr lang="en-US" altLang="ko-KR" b="0" dirty="0"/>
              </a:p>
              <a:p>
                <a:pPr lvl="2"/>
                <a:r>
                  <a:rPr lang="ko-KR" altLang="en-US" b="0" dirty="0"/>
                  <a:t>최적의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b="0" dirty="0"/>
                  <a:t>란 새로운 데이터에 대해 판단력이 높은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ko-KR" b="0" dirty="0"/>
              </a:p>
              <a:p>
                <a:pPr lvl="1"/>
                <a:r>
                  <a:rPr lang="ko-KR" altLang="en-US" dirty="0"/>
                  <a:t>따라서 선형변환은 머신 러닝의 알파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오메가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8B9CC6-CFBD-45EA-8379-DB9FC2E13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9" t="-1220" b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25E672-3480-4036-8076-2A15D719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BD59E8-5F25-472B-92C3-3937ACD2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7" name="그림 1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09E9C7F-64D4-4512-A8A6-5230E04727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" t="13557" r="4567" b="22046"/>
          <a:stretch/>
        </p:blipFill>
        <p:spPr>
          <a:xfrm>
            <a:off x="2472184" y="1628800"/>
            <a:ext cx="511256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26ED72-099D-4515-A7CE-9D11D72AC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8"/>
          <a:stretch/>
        </p:blipFill>
        <p:spPr>
          <a:xfrm>
            <a:off x="4357877" y="4191874"/>
            <a:ext cx="4573742" cy="2166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1AD6A3-4AE7-4AF5-90CD-452A4589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5A0B03-24EF-4750-A387-CB4CED9A0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b="0" dirty="0"/>
                  <a:t>: </a:t>
                </a:r>
                <a:r>
                  <a:rPr lang="ko-KR" altLang="en-US" b="0" dirty="0"/>
                  <a:t>회귀분석</a:t>
                </a:r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b="0" dirty="0"/>
                  <a:t>: </a:t>
                </a:r>
                <a:r>
                  <a:rPr lang="ko-KR" altLang="en-US" b="0" dirty="0"/>
                  <a:t>분류분석</a:t>
                </a:r>
                <a:endParaRPr lang="en-US" altLang="ko-KR" b="0" dirty="0"/>
              </a:p>
              <a:p>
                <a:pPr lvl="1"/>
                <a:r>
                  <a:rPr lang="ko-KR" altLang="en-US" b="0" dirty="0"/>
                  <a:t>마지막에 어떤 함수를 통과하는지에 따라 </a:t>
                </a:r>
                <a:r>
                  <a:rPr lang="en-US" altLang="ko-KR" b="0" dirty="0"/>
                  <a:t>Task</a:t>
                </a:r>
                <a:r>
                  <a:rPr lang="ko-KR" altLang="en-US" b="0" dirty="0"/>
                  <a:t>가 결정됨</a:t>
                </a:r>
                <a:endParaRPr lang="en-US" altLang="ko-KR" b="0" dirty="0"/>
              </a:p>
              <a:p>
                <a:r>
                  <a:rPr lang="en-US" altLang="ko-KR" dirty="0"/>
                  <a:t>Machine learning vs. Deep learning</a:t>
                </a:r>
              </a:p>
              <a:p>
                <a:pPr lvl="1"/>
                <a:r>
                  <a:rPr lang="ko-KR" altLang="en-US" b="0" dirty="0"/>
                  <a:t>기존 머신 러닝은 </a:t>
                </a:r>
                <a:r>
                  <a:rPr lang="en-US" altLang="ko-KR" b="0" dirty="0"/>
                  <a:t>Features(X)</a:t>
                </a:r>
                <a:r>
                  <a:rPr lang="ko-KR" altLang="en-US" b="0" dirty="0"/>
                  <a:t>들을 잘 가공하는데 집중하였음</a:t>
                </a:r>
                <a:endParaRPr lang="en-US" altLang="ko-KR" b="0" dirty="0"/>
              </a:p>
              <a:p>
                <a:pPr lvl="1"/>
                <a:r>
                  <a:rPr lang="ko-KR" altLang="en-US" b="0" dirty="0"/>
                  <a:t>딥 러닝은 </a:t>
                </a:r>
                <a:r>
                  <a:rPr lang="en-US" altLang="ko-KR" b="0" dirty="0"/>
                  <a:t>Feature extraction</a:t>
                </a:r>
                <a:r>
                  <a:rPr lang="ko-KR" altLang="en-US" b="0" dirty="0"/>
                  <a:t>과정 없이 복잡한 비선형 함수로 해결</a:t>
                </a:r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ko-KR" b="0" dirty="0"/>
                  <a:t>…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…))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5A0B03-24EF-4750-A387-CB4CED9A0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29681E-9F87-4111-BE72-4E839078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F790C1-E71D-4061-B604-057E4E8B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99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1A5CC-11D4-4FF0-8471-AD538B2D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ko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9FA3D372-DBCC-4422-9AD6-153B55720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4" y="857250"/>
            <a:ext cx="8447073" cy="5500688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272EA6-38F7-4202-8C2A-0137D37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9661A9-CBA0-4A78-A03E-61257074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FFC609-57F7-4691-B6E1-002F124655DC}"/>
              </a:ext>
            </a:extLst>
          </p:cNvPr>
          <p:cNvSpPr/>
          <p:nvPr/>
        </p:nvSpPr>
        <p:spPr>
          <a:xfrm>
            <a:off x="5940152" y="6155590"/>
            <a:ext cx="2884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228191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BCCE3-0629-4AC2-9D10-DF9B531A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ko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98FA64BB-F4B0-4F71-B373-689BDA05D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0" y="857250"/>
            <a:ext cx="7798140" cy="5500688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2F49A-70DE-476E-84FB-85D44E90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92755-5E25-429E-994A-88AC79EA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418EF1-126D-4F67-BF24-630EE2BD8957}"/>
              </a:ext>
            </a:extLst>
          </p:cNvPr>
          <p:cNvSpPr/>
          <p:nvPr/>
        </p:nvSpPr>
        <p:spPr>
          <a:xfrm>
            <a:off x="5940152" y="6155590"/>
            <a:ext cx="2884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4064083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AD6A3-4AE7-4AF5-90CD-452A4589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5A0B03-24EF-4750-A387-CB4CED9A0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How to find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b="0" dirty="0"/>
                  <a:t>1) </a:t>
                </a:r>
                <a:r>
                  <a:rPr lang="ko-KR" altLang="en-US" b="0" dirty="0"/>
                  <a:t>적당한 초기값을 </a:t>
                </a:r>
                <a14:m>
                  <m:oMath xmlns:m="http://schemas.openxmlformats.org/officeDocument/2006/math"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b="0" dirty="0"/>
                  <a:t>에 주고</a:t>
                </a:r>
                <a:endParaRPr lang="en-US" altLang="ko-KR" b="0" dirty="0"/>
              </a:p>
              <a:p>
                <a:pPr marL="457200" lvl="1" indent="0">
                  <a:buNone/>
                </a:pPr>
                <a:r>
                  <a:rPr lang="en-US" altLang="ko-KR" b="0" dirty="0"/>
                  <a:t>2) </a:t>
                </a:r>
                <a:r>
                  <a:rPr lang="ko-KR" altLang="en-US" b="0" dirty="0"/>
                  <a:t>데이터를 이용해서 </a:t>
                </a:r>
                <a:r>
                  <a:rPr lang="en-US" altLang="ko-KR" b="0" dirty="0"/>
                  <a:t>Loss</a:t>
                </a:r>
                <a:r>
                  <a:rPr lang="ko-KR" altLang="en-US" b="0" dirty="0"/>
                  <a:t>를 측정하고</a:t>
                </a:r>
                <a:endParaRPr lang="en-US" altLang="ko-KR" b="0" dirty="0"/>
              </a:p>
              <a:p>
                <a:pPr marL="457200" lvl="1" indent="0">
                  <a:buNone/>
                </a:pPr>
                <a:r>
                  <a:rPr lang="en-US" altLang="ko-KR" b="0" dirty="0"/>
                  <a:t>3) </a:t>
                </a:r>
                <a:r>
                  <a:rPr lang="ko-KR" altLang="en-US" b="0" dirty="0"/>
                  <a:t>측정된 </a:t>
                </a:r>
                <a:r>
                  <a:rPr lang="en-US" altLang="ko-KR" b="0" dirty="0"/>
                  <a:t>Loss</a:t>
                </a:r>
                <a:r>
                  <a:rPr lang="ko-KR" altLang="en-US" b="0" dirty="0"/>
                  <a:t>를 이용하여 </a:t>
                </a:r>
                <a14:m>
                  <m:oMath xmlns:m="http://schemas.openxmlformats.org/officeDocument/2006/math"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b="0" dirty="0"/>
                  <a:t>를 수정하고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b="0" dirty="0"/>
                  <a:t>4) </a:t>
                </a:r>
                <a14:m>
                  <m:oMath xmlns:m="http://schemas.openxmlformats.org/officeDocument/2006/math"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b="0" dirty="0"/>
                  <a:t>가 수렴할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때 까지 </a:t>
                </a:r>
                <a:r>
                  <a:rPr lang="en-US" altLang="ko-KR" b="0" dirty="0"/>
                  <a:t>2-3 </a:t>
                </a:r>
                <a:r>
                  <a:rPr lang="ko-KR" altLang="en-US" b="0" dirty="0"/>
                  <a:t>반복</a:t>
                </a:r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ko-KR" altLang="en-US" sz="2400" dirty="0"/>
                  <a:t>를 어떤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방법으로 수정할 것인지</a:t>
                </a:r>
                <a:r>
                  <a:rPr lang="en-US" altLang="ko-KR" sz="2400" dirty="0"/>
                  <a:t>(Optimization policy)</a:t>
                </a:r>
              </a:p>
              <a:p>
                <a:pPr lvl="1"/>
                <a:r>
                  <a:rPr lang="ko-KR" altLang="en-US" sz="1800" b="0" dirty="0"/>
                  <a:t>다양한 방법이 존재하며</a:t>
                </a:r>
                <a:r>
                  <a:rPr lang="en-US" altLang="ko-KR" sz="1800" b="0" dirty="0"/>
                  <a:t>, </a:t>
                </a:r>
                <a:r>
                  <a:rPr lang="ko-KR" altLang="en-US" sz="1800" b="0" dirty="0"/>
                  <a:t>적절한 </a:t>
                </a:r>
                <a:r>
                  <a:rPr lang="en-US" altLang="ko-KR" sz="1800" b="0" dirty="0"/>
                  <a:t>Optimization policy</a:t>
                </a:r>
                <a:r>
                  <a:rPr lang="ko-KR" altLang="en-US" sz="1800" b="0" dirty="0"/>
                  <a:t>의 선정 또한 중요</a:t>
                </a:r>
                <a:endParaRPr lang="en-US" altLang="ko-KR" sz="1800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5A0B03-24EF-4750-A387-CB4CED9A0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9" t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29681E-9F87-4111-BE72-4E839078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F790C1-E71D-4061-B604-057E4E8B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CB31C77-C685-4D4A-BB36-7839A086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5042"/>
            <a:ext cx="2421635" cy="24169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98F4EB-CD87-4718-BA52-C4B567D99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12" y="3789040"/>
            <a:ext cx="3318186" cy="25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8CC3B-C43E-4E1C-86DD-8BDA2146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Generalized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693FFA-E6C8-4790-BA54-6017849FF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ko-KR" altLang="en-US" dirty="0"/>
                  <a:t>형태의 모형을 포괄하는 모형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b="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ko-KR" altLang="en-US" b="0" dirty="0"/>
                  <a:t>의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구조</a:t>
                </a:r>
                <a:r>
                  <a:rPr lang="en-US" altLang="ko-KR" b="0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ko-KR" altLang="en-US" b="0" dirty="0"/>
                  <a:t>를 </a:t>
                </a:r>
                <a:r>
                  <a:rPr lang="en-US" altLang="ko-KR" b="0" dirty="0"/>
                  <a:t>Link function</a:t>
                </a:r>
                <a:r>
                  <a:rPr lang="ko-KR" altLang="en-US" b="0" dirty="0"/>
                  <a:t>이라고 함</a:t>
                </a:r>
                <a:endParaRPr lang="en-US" altLang="ko-KR" b="0" dirty="0"/>
              </a:p>
              <a:p>
                <a:pPr lvl="1"/>
                <a:r>
                  <a:rPr lang="ko-KR" altLang="en-US" b="0" dirty="0"/>
                  <a:t>회귀분석</a:t>
                </a:r>
                <a:r>
                  <a:rPr lang="en-US" altLang="ko-KR" b="0" dirty="0"/>
                  <a:t>(General linear model)</a:t>
                </a:r>
                <a:r>
                  <a:rPr lang="ko-KR" altLang="en-US" b="0" dirty="0"/>
                  <a:t>의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기본가정이 만족되지 않아도 </a:t>
                </a:r>
                <a:br>
                  <a:rPr lang="en-US" altLang="ko-KR" b="0" dirty="0"/>
                </a:br>
                <a:r>
                  <a:rPr lang="ko-KR" altLang="en-US" b="0" dirty="0"/>
                  <a:t>사용 가능</a:t>
                </a:r>
                <a:endParaRPr lang="en-US" altLang="ko-KR" b="0" dirty="0"/>
              </a:p>
              <a:p>
                <a:pPr lvl="2"/>
                <a:r>
                  <a:rPr lang="ko-KR" altLang="en-US" b="0" dirty="0"/>
                  <a:t>독립변수와 종속변수간 선형성</a:t>
                </a:r>
                <a:r>
                  <a:rPr lang="en-US" altLang="ko-KR" b="0" dirty="0"/>
                  <a:t>, </a:t>
                </a:r>
                <a:r>
                  <a:rPr lang="ko-KR" altLang="en-US" b="0" dirty="0" err="1"/>
                  <a:t>잔차의</a:t>
                </a:r>
                <a:r>
                  <a:rPr lang="ko-KR" altLang="en-US" b="0" dirty="0"/>
                  <a:t> 정규성 및 등분산성</a:t>
                </a:r>
                <a:r>
                  <a:rPr lang="en-US" altLang="ko-KR" b="0" dirty="0"/>
                  <a:t>,</a:t>
                </a:r>
                <a:r>
                  <a:rPr lang="ko-KR" altLang="en-US" b="0" dirty="0"/>
                  <a:t> 독립변수들의 독립성 </a:t>
                </a:r>
                <a:endParaRPr lang="en-US" altLang="ko-KR" b="0" dirty="0"/>
              </a:p>
              <a:p>
                <a:r>
                  <a:rPr lang="en-US" altLang="ko-KR" dirty="0"/>
                  <a:t>Linear regression: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ko-KR" altLang="en-US" b="0" dirty="0"/>
                  <a:t>회귀분석에 대표적인 모형</a:t>
                </a:r>
                <a:endParaRPr lang="en-US" altLang="ko-KR" b="0" dirty="0"/>
              </a:p>
              <a:p>
                <a:pPr lvl="1"/>
                <a:r>
                  <a:rPr lang="ko-KR" altLang="en-US" b="0" dirty="0"/>
                  <a:t>다중회귀에서는 </a:t>
                </a:r>
                <a:r>
                  <a:rPr lang="en-US" altLang="ko-KR" b="0" dirty="0"/>
                  <a:t>Lasso(L1 norm), Ridge(L2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norm) </a:t>
                </a:r>
                <a:r>
                  <a:rPr lang="ko-KR" altLang="en-US" b="0" dirty="0"/>
                  <a:t>등이 널리 사용됨</a:t>
                </a:r>
                <a:endParaRPr lang="en-US" altLang="ko-KR" b="0" dirty="0"/>
              </a:p>
              <a:p>
                <a:r>
                  <a:rPr lang="en-US" altLang="ko-KR" dirty="0"/>
                  <a:t>Logistic regression: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𝒍𝒏</m:t>
                    </m:r>
                    <m:d>
                      <m:d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ko-KR" altLang="en-US" b="0" dirty="0"/>
                  <a:t>분류분석</a:t>
                </a:r>
                <a:r>
                  <a:rPr lang="en-US" altLang="ko-KR" b="0" dirty="0"/>
                  <a:t>(Classification)</a:t>
                </a:r>
                <a:r>
                  <a:rPr lang="ko-KR" altLang="en-US" b="0" dirty="0"/>
                  <a:t>에 대표적인 모형</a:t>
                </a:r>
                <a:endParaRPr lang="en-US" altLang="ko-KR" b="0" dirty="0"/>
              </a:p>
              <a:p>
                <a:pPr lvl="1"/>
                <a:r>
                  <a:rPr lang="en-US" altLang="ko-KR" b="0" dirty="0"/>
                  <a:t>Class</a:t>
                </a:r>
                <a:r>
                  <a:rPr lang="ko-KR" altLang="en-US" b="0" dirty="0"/>
                  <a:t>가 여러 개</a:t>
                </a:r>
                <a:r>
                  <a:rPr lang="en-US" altLang="ko-KR" b="0" dirty="0"/>
                  <a:t>(</a:t>
                </a:r>
                <a:r>
                  <a:rPr lang="ko-KR" altLang="en-US" b="0" dirty="0"/>
                  <a:t>다항</a:t>
                </a:r>
                <a:r>
                  <a:rPr lang="en-US" altLang="ko-KR" b="0" dirty="0"/>
                  <a:t>)</a:t>
                </a:r>
                <a:r>
                  <a:rPr lang="ko-KR" altLang="en-US" b="0" dirty="0"/>
                  <a:t>일 경우까지 포괄할 수 있음</a:t>
                </a:r>
                <a:endParaRPr lang="en-US" altLang="ko-KR" b="0" dirty="0"/>
              </a:p>
              <a:p>
                <a:r>
                  <a:rPr lang="ko-KR" altLang="en-US" sz="2400" dirty="0"/>
                  <a:t>이 외에도 </a:t>
                </a:r>
                <a:r>
                  <a:rPr lang="en-US" altLang="ko-KR" sz="2400" dirty="0"/>
                  <a:t>Link function</a:t>
                </a:r>
                <a:r>
                  <a:rPr lang="ko-KR" altLang="en-US" sz="2400" dirty="0"/>
                  <a:t>의 종류에 따라 다양한 모형 존재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693FFA-E6C8-4790-BA54-6017849FF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9" t="-887" b="-14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CD4EEA-576B-4831-B517-4882CEDF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CA1361-7C44-4BCD-AF31-BB8D356F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41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8CC3B-C43E-4E1C-86DD-8BDA2146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CD4EEA-576B-4831-B517-4882CEDF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Intelligence &amp; Data Analytics Lab., Dept. of IE (https://sites.google.com/view/kkbizintelligence/)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CA1361-7C44-4BCD-AF31-BB8D356F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4A15-76DA-47EC-BE9C-6ADD1B7CDEB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3EA205-CC68-4E3F-A99B-B3FECF852980}"/>
              </a:ext>
            </a:extLst>
          </p:cNvPr>
          <p:cNvGrpSpPr/>
          <p:nvPr/>
        </p:nvGrpSpPr>
        <p:grpSpPr>
          <a:xfrm>
            <a:off x="309908" y="3212976"/>
            <a:ext cx="4284774" cy="1766906"/>
            <a:chOff x="793639" y="3653474"/>
            <a:chExt cx="6741679" cy="2780058"/>
          </a:xfrm>
        </p:grpSpPr>
        <p:pic>
          <p:nvPicPr>
            <p:cNvPr id="11" name="그림 1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164922FF-B5DF-4B11-AF12-AE8724979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39" y="3653474"/>
              <a:ext cx="3706744" cy="2780058"/>
            </a:xfrm>
            <a:prstGeom prst="rect">
              <a:avLst/>
            </a:prstGeom>
          </p:spPr>
        </p:pic>
        <p:pic>
          <p:nvPicPr>
            <p:cNvPr id="15" name="그림 14" descr="지도, 텍스트이(가) 표시된 사진&#10;&#10;자동 생성된 설명">
              <a:extLst>
                <a:ext uri="{FF2B5EF4-FFF2-40B4-BE49-F238E27FC236}">
                  <a16:creationId xmlns:a16="http://schemas.microsoft.com/office/drawing/2014/main" id="{101A87C3-B2EA-43E5-BC72-3CB2BC3B8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085" y="3810317"/>
              <a:ext cx="3356233" cy="251717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F9C2C87-076E-4E57-97C0-3C33D9DBD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928" y="4941168"/>
            <a:ext cx="4701624" cy="117987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93FFA-E6C8-4790-BA54-6017849FF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이웃의 수</a:t>
            </a:r>
            <a:r>
              <a:rPr lang="en-US" altLang="ko-KR" dirty="0"/>
              <a:t>(k)</a:t>
            </a:r>
            <a:r>
              <a:rPr lang="ko-KR" altLang="en-US" dirty="0"/>
              <a:t>를 이용해 분류</a:t>
            </a:r>
            <a:r>
              <a:rPr lang="en-US" altLang="ko-KR" dirty="0"/>
              <a:t>/</a:t>
            </a:r>
            <a:r>
              <a:rPr lang="ko-KR" altLang="en-US" dirty="0"/>
              <a:t>회귀 하는 방법</a:t>
            </a:r>
            <a:endParaRPr lang="en-US" altLang="ko-KR" dirty="0"/>
          </a:p>
          <a:p>
            <a:pPr lvl="1"/>
            <a:r>
              <a:rPr lang="ko-KR" altLang="en-US" b="0" dirty="0"/>
              <a:t>분류의 경우 새로운 데이터는 가까운 </a:t>
            </a:r>
            <a:r>
              <a:rPr lang="en-US" altLang="ko-KR" b="0" dirty="0"/>
              <a:t>k</a:t>
            </a:r>
            <a:r>
              <a:rPr lang="ko-KR" altLang="en-US" b="0" dirty="0"/>
              <a:t>개 이웃 중에서 가장 많은 </a:t>
            </a:r>
            <a:r>
              <a:rPr lang="en-US" altLang="ko-KR" b="0" dirty="0"/>
              <a:t>Class</a:t>
            </a:r>
            <a:r>
              <a:rPr lang="ko-KR" altLang="en-US" b="0" dirty="0"/>
              <a:t>를 할당</a:t>
            </a:r>
            <a:endParaRPr lang="en-US" altLang="ko-KR" b="0" dirty="0"/>
          </a:p>
          <a:p>
            <a:pPr lvl="1"/>
            <a:r>
              <a:rPr lang="ko-KR" altLang="en-US" b="0" dirty="0"/>
              <a:t>회귀의 경우 새로운 데이터는 가까운 </a:t>
            </a:r>
            <a:r>
              <a:rPr lang="en-US" altLang="ko-KR" b="0" dirty="0"/>
              <a:t>k</a:t>
            </a:r>
            <a:r>
              <a:rPr lang="ko-KR" altLang="en-US" b="0" dirty="0"/>
              <a:t>개 이웃들의 평균을 취함</a:t>
            </a:r>
            <a:endParaRPr lang="en-US" altLang="ko-KR" b="0" dirty="0"/>
          </a:p>
          <a:p>
            <a:pPr lvl="2"/>
            <a:r>
              <a:rPr lang="ko-KR" altLang="en-US" b="0" dirty="0"/>
              <a:t>이웃들에게 평균을 적용 할 수도 있지만</a:t>
            </a:r>
            <a:r>
              <a:rPr lang="en-US" altLang="ko-KR" b="0" dirty="0"/>
              <a:t>, </a:t>
            </a:r>
            <a:r>
              <a:rPr lang="ko-KR" altLang="en-US" b="0" dirty="0"/>
              <a:t>가중평균을 적용 할 수도 있음</a:t>
            </a:r>
            <a:endParaRPr lang="en-US" altLang="ko-KR" b="0" dirty="0"/>
          </a:p>
          <a:p>
            <a:pPr lvl="1"/>
            <a:r>
              <a:rPr lang="en-US" altLang="ko-KR" b="0" dirty="0"/>
              <a:t>k</a:t>
            </a:r>
            <a:r>
              <a:rPr lang="ko-KR" altLang="en-US" b="0" dirty="0"/>
              <a:t>가 커질수록 이상치의 영향을 덜 받지만</a:t>
            </a:r>
            <a:r>
              <a:rPr lang="en-US" altLang="ko-KR" b="0" dirty="0"/>
              <a:t>, </a:t>
            </a:r>
            <a:r>
              <a:rPr lang="ko-KR" altLang="en-US" b="0" dirty="0"/>
              <a:t>분류 자체가 안될 수 있음</a:t>
            </a:r>
          </a:p>
        </p:txBody>
      </p:sp>
    </p:spTree>
    <p:extLst>
      <p:ext uri="{BB962C8B-B14F-4D97-AF65-F5344CB8AC3E}">
        <p14:creationId xmlns:p14="http://schemas.microsoft.com/office/powerpoint/2010/main" val="754175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Garamond" panose="02020404030301010803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Garamond" panose="02020404030301010803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25622</TotalTime>
  <Words>1553</Words>
  <Application>Microsoft Office PowerPoint</Application>
  <PresentationFormat>화면 슬라이드 쇼(4:3)</PresentationFormat>
  <Paragraphs>195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Verdana</vt:lpstr>
      <vt:lpstr>맑은 고딕</vt:lpstr>
      <vt:lpstr>Cambria Math</vt:lpstr>
      <vt:lpstr>Wingdings</vt:lpstr>
      <vt:lpstr>Garamond</vt:lpstr>
      <vt:lpstr>Office 테마</vt:lpstr>
      <vt:lpstr>Data analytics lab.</vt:lpstr>
      <vt:lpstr>What to learn</vt:lpstr>
      <vt:lpstr>Linear transformation</vt:lpstr>
      <vt:lpstr>Machine learning</vt:lpstr>
      <vt:lpstr>Machine learning</vt:lpstr>
      <vt:lpstr>Machine learning</vt:lpstr>
      <vt:lpstr>Machine learning</vt:lpstr>
      <vt:lpstr>Generalized linear model</vt:lpstr>
      <vt:lpstr>k-Nearest neighbor</vt:lpstr>
      <vt:lpstr>Random forest</vt:lpstr>
      <vt:lpstr>Support vector machine</vt:lpstr>
      <vt:lpstr>Support vector machine</vt:lpstr>
      <vt:lpstr>Multi-layer perceptron</vt:lpstr>
      <vt:lpstr>Ensemble</vt:lpstr>
      <vt:lpstr>Evaluation</vt:lpstr>
      <vt:lpstr>Over-fitting/Under-fitting</vt:lpstr>
      <vt:lpstr>Over-fitting/Under-fitting</vt:lpstr>
      <vt:lpstr>Deep learning: recent trends</vt:lpstr>
      <vt:lpstr>Deep learning: recent trends</vt:lpstr>
      <vt:lpstr>Deep learning: recent trends</vt:lpstr>
      <vt:lpstr>Deep learning: recent trends</vt:lpstr>
      <vt:lpstr>Deep learning: recent trends</vt:lpstr>
    </vt:vector>
  </TitlesOfParts>
  <Company>MY_HOME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윤 장혁</dc:creator>
  <cp:lastModifiedBy>고남욱</cp:lastModifiedBy>
  <cp:revision>2271</cp:revision>
  <cp:lastPrinted>2014-02-23T22:51:57Z</cp:lastPrinted>
  <dcterms:created xsi:type="dcterms:W3CDTF">2007-11-14T06:33:08Z</dcterms:created>
  <dcterms:modified xsi:type="dcterms:W3CDTF">2020-04-17T04:21:11Z</dcterms:modified>
</cp:coreProperties>
</file>